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fpro.com/gb/blog/military-camouflag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YhhsFxfK8CIt9Q9dHSrual97ig1vbU5xKbckvwJT3g0/edit?usp=sharin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9Q6zJqMSVe9leBPRD0xkXQJ-r7oVypRCp_7AkFV7zTA/edit?usp=sha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99e22d57d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99e22d57d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99e22d57d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99e22d57d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Greek - Trojan war</a:t>
            </a:r>
            <a:endParaRPr/>
          </a:p>
          <a:p>
            <a:pPr indent="0" lvl="0" marL="0" rtl="0" algn="l">
              <a:spcBef>
                <a:spcPts val="0"/>
              </a:spcBef>
              <a:spcAft>
                <a:spcPts val="0"/>
              </a:spcAft>
              <a:buNone/>
            </a:pPr>
            <a:r>
              <a:rPr lang="en" u="sng">
                <a:solidFill>
                  <a:schemeClr val="hlink"/>
                </a:solidFill>
                <a:hlinkClick r:id="rId2"/>
              </a:rPr>
              <a:t>https://ufpro.com/gb/blog/military-camouflage</a:t>
            </a: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99e22d57d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99e22d57d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https://docs.google.com/document/d/1YhhsFxfK8CIt9Q9dHSrual97ig1vbU5xKbckvwJT3g0/edit?usp=sharing</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99e22d57d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99e22d57d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https://docs.google.com/document/d/19Q6zJqMSVe9leBPRD0xkXQJ-r7oVypRCp_7AkFV7zTA/edit?usp=sharing</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202050"/>
            <a:ext cx="4333200" cy="4755900"/>
          </a:xfrm>
          <a:prstGeom prst="rect">
            <a:avLst/>
          </a:prstGeom>
          <a:solidFill>
            <a:srgbClr val="CC0000"/>
          </a:solidFill>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chemeClr val="lt1"/>
                </a:solidFill>
                <a:latin typeface="Impact"/>
                <a:ea typeface="Impact"/>
                <a:cs typeface="Impact"/>
                <a:sym typeface="Impact"/>
              </a:rPr>
              <a:t>Connecting Science and Veterans Day </a:t>
            </a:r>
            <a:endParaRPr>
              <a:solidFill>
                <a:schemeClr val="lt1"/>
              </a:solidFill>
              <a:latin typeface="Impact"/>
              <a:ea typeface="Impact"/>
              <a:cs typeface="Impact"/>
              <a:sym typeface="Impact"/>
            </a:endParaRPr>
          </a:p>
        </p:txBody>
      </p:sp>
      <p:sp>
        <p:nvSpPr>
          <p:cNvPr id="55" name="Google Shape;55;p13"/>
          <p:cNvSpPr txBox="1"/>
          <p:nvPr>
            <p:ph idx="1" type="subTitle"/>
          </p:nvPr>
        </p:nvSpPr>
        <p:spPr>
          <a:xfrm>
            <a:off x="4799500" y="4165225"/>
            <a:ext cx="4194300" cy="792600"/>
          </a:xfrm>
          <a:prstGeom prst="rect">
            <a:avLst/>
          </a:prstGeom>
        </p:spPr>
        <p:txBody>
          <a:bodyPr anchorCtr="0" anchor="t" bIns="91425" lIns="91425" spcFirstLastPara="1" rIns="91425" wrap="square" tIns="91425">
            <a:normAutofit fontScale="70000"/>
          </a:bodyPr>
          <a:lstStyle/>
          <a:p>
            <a:pPr indent="0" lvl="0" marL="0" rtl="0" algn="ctr">
              <a:spcBef>
                <a:spcPts val="0"/>
              </a:spcBef>
              <a:spcAft>
                <a:spcPts val="0"/>
              </a:spcAft>
              <a:buNone/>
            </a:pPr>
            <a:r>
              <a:rPr b="1" lang="en">
                <a:solidFill>
                  <a:srgbClr val="000000"/>
                </a:solidFill>
              </a:rPr>
              <a:t>ASTA - </a:t>
            </a:r>
            <a:r>
              <a:rPr b="1" lang="en">
                <a:solidFill>
                  <a:srgbClr val="000000"/>
                </a:solidFill>
              </a:rPr>
              <a:t>Arkansas</a:t>
            </a:r>
            <a:r>
              <a:rPr b="1" lang="en">
                <a:solidFill>
                  <a:srgbClr val="000000"/>
                </a:solidFill>
              </a:rPr>
              <a:t> Science Teachers Association</a:t>
            </a:r>
            <a:endParaRPr b="1">
              <a:solidFill>
                <a:srgbClr val="000000"/>
              </a:solidFill>
            </a:endParaRPr>
          </a:p>
        </p:txBody>
      </p:sp>
      <p:pic>
        <p:nvPicPr>
          <p:cNvPr id="56" name="Google Shape;56;p13"/>
          <p:cNvPicPr preferRelativeResize="0"/>
          <p:nvPr/>
        </p:nvPicPr>
        <p:blipFill>
          <a:blip r:embed="rId3">
            <a:alphaModFix/>
          </a:blip>
          <a:stretch>
            <a:fillRect/>
          </a:stretch>
        </p:blipFill>
        <p:spPr>
          <a:xfrm>
            <a:off x="4797300" y="152400"/>
            <a:ext cx="4194300" cy="27953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0" y="154250"/>
            <a:ext cx="9144000" cy="572700"/>
          </a:xfrm>
          <a:prstGeom prst="rect">
            <a:avLst/>
          </a:prstGeom>
          <a:solidFill>
            <a:srgbClr val="CC0000"/>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solidFill>
                  <a:schemeClr val="lt1"/>
                </a:solidFill>
                <a:latin typeface="Impact"/>
                <a:ea typeface="Impact"/>
                <a:cs typeface="Impact"/>
                <a:sym typeface="Impact"/>
              </a:rPr>
              <a:t>Honoring Those Who Have Served </a:t>
            </a:r>
            <a:endParaRPr b="1">
              <a:solidFill>
                <a:schemeClr val="lt1"/>
              </a:solidFill>
              <a:latin typeface="Impact"/>
              <a:ea typeface="Impact"/>
              <a:cs typeface="Impact"/>
              <a:sym typeface="Impact"/>
            </a:endParaRPr>
          </a:p>
        </p:txBody>
      </p:sp>
      <p:sp>
        <p:nvSpPr>
          <p:cNvPr id="62" name="Google Shape;62;p14"/>
          <p:cNvSpPr txBox="1"/>
          <p:nvPr>
            <p:ph idx="1" type="body"/>
          </p:nvPr>
        </p:nvSpPr>
        <p:spPr>
          <a:xfrm>
            <a:off x="311700" y="1152475"/>
            <a:ext cx="42603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300"/>
              <a:t>We all have loved ones who served in the military. </a:t>
            </a:r>
            <a:endParaRPr sz="2300"/>
          </a:p>
          <a:p>
            <a:pPr indent="0" lvl="0" marL="0" rtl="0" algn="l">
              <a:spcBef>
                <a:spcPts val="1200"/>
              </a:spcBef>
              <a:spcAft>
                <a:spcPts val="0"/>
              </a:spcAft>
              <a:buNone/>
            </a:pPr>
            <a:r>
              <a:t/>
            </a:r>
            <a:endParaRPr sz="2300"/>
          </a:p>
          <a:p>
            <a:pPr indent="0" lvl="0" marL="0" rtl="0" algn="l">
              <a:spcBef>
                <a:spcPts val="1200"/>
              </a:spcBef>
              <a:spcAft>
                <a:spcPts val="1200"/>
              </a:spcAft>
              <a:buNone/>
            </a:pPr>
            <a:r>
              <a:rPr lang="en" sz="2300"/>
              <a:t>How can we learn from their sacrifices to make our pursuit of science </a:t>
            </a:r>
            <a:r>
              <a:rPr lang="en" sz="2300"/>
              <a:t>education</a:t>
            </a:r>
            <a:r>
              <a:rPr lang="en" sz="2300"/>
              <a:t> more meaningful to students in the future?</a:t>
            </a:r>
            <a:endParaRPr sz="2300"/>
          </a:p>
        </p:txBody>
      </p:sp>
      <p:pic>
        <p:nvPicPr>
          <p:cNvPr id="63" name="Google Shape;63;p14"/>
          <p:cNvPicPr preferRelativeResize="0"/>
          <p:nvPr/>
        </p:nvPicPr>
        <p:blipFill>
          <a:blip r:embed="rId3">
            <a:alphaModFix/>
          </a:blip>
          <a:stretch>
            <a:fillRect/>
          </a:stretch>
        </p:blipFill>
        <p:spPr>
          <a:xfrm>
            <a:off x="4504700" y="1441500"/>
            <a:ext cx="4267200" cy="29144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idx="1" type="body"/>
          </p:nvPr>
        </p:nvSpPr>
        <p:spPr>
          <a:xfrm>
            <a:off x="163075" y="144450"/>
            <a:ext cx="5980800" cy="4878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688"/>
              <a:buFont typeface="Arial"/>
              <a:buNone/>
            </a:pPr>
            <a:r>
              <a:rPr lang="en" sz="1225"/>
              <a:t>Historical accounts of great military deceptions are legion. Among the best known is the Trojan Horse gambit. You remember it (even though it happened centuries before you were born): ancient Greece was at war with the walled city-state of Troy. For 10 years, the Greeks laid siege to easily defended Troy and were stalemated at every turn. </a:t>
            </a:r>
            <a:endParaRPr sz="1225"/>
          </a:p>
          <a:p>
            <a:pPr indent="0" lvl="0" marL="0" rtl="0" algn="l">
              <a:lnSpc>
                <a:spcPct val="95000"/>
              </a:lnSpc>
              <a:spcBef>
                <a:spcPts val="1200"/>
              </a:spcBef>
              <a:spcAft>
                <a:spcPts val="0"/>
              </a:spcAft>
              <a:buClr>
                <a:schemeClr val="dk1"/>
              </a:buClr>
              <a:buSzPts val="688"/>
              <a:buFont typeface="Arial"/>
              <a:buNone/>
            </a:pPr>
            <a:r>
              <a:rPr lang="en" sz="1225"/>
              <a:t>Tired of this, the Greeks eventually came up with a sneaky scheme to penetrate the heavily fortified walls and overthrow the city. Step One, the Greeks pulled back as if to say “We quit.” Step Two, the apparently withdrawing Greeks then left behind a giant wooden horse on wheels to honor the city’s heroic defenders. The Trojans cheered as the “gift” was wheeled inside the gates, unaware that concealed within the belly of the beast was a squad of elite Greek commandos.</a:t>
            </a:r>
            <a:endParaRPr sz="1225"/>
          </a:p>
          <a:p>
            <a:pPr indent="0" lvl="0" marL="0" rtl="0" algn="l">
              <a:lnSpc>
                <a:spcPct val="95000"/>
              </a:lnSpc>
              <a:spcBef>
                <a:spcPts val="1200"/>
              </a:spcBef>
              <a:spcAft>
                <a:spcPts val="0"/>
              </a:spcAft>
              <a:buClr>
                <a:schemeClr val="dk1"/>
              </a:buClr>
              <a:buSzPts val="688"/>
              <a:buFont typeface="Arial"/>
              <a:buNone/>
            </a:pPr>
            <a:r>
              <a:rPr lang="en" sz="1225"/>
              <a:t>That night, after the city was fast asleep, the commandos cracked the secret hatch built into the horse and slipped out to begin stealthily making their way to Troy’s gates. Upon reaching their objective, the squad opened the gates to allow a waiting phalanx of Greek archers, charioteers, and assorted foot soldiers to storm in and conquer the place (read about it in the literary classic Iliad and Odyssey, written in approximately 750 B.C.).</a:t>
            </a:r>
            <a:endParaRPr sz="1225"/>
          </a:p>
          <a:p>
            <a:pPr indent="0" lvl="0" marL="0" rtl="0" algn="l">
              <a:lnSpc>
                <a:spcPct val="95000"/>
              </a:lnSpc>
              <a:spcBef>
                <a:spcPts val="1200"/>
              </a:spcBef>
              <a:spcAft>
                <a:spcPts val="0"/>
              </a:spcAft>
              <a:buClr>
                <a:schemeClr val="dk1"/>
              </a:buClr>
              <a:buSzPts val="688"/>
              <a:buFont typeface="Arial"/>
              <a:buNone/>
            </a:pPr>
            <a:r>
              <a:rPr lang="en" sz="1225"/>
              <a:t>Trojan Horse-style deception was a concept discussed in The Art of War by ancient Chinese military strategist Sun Tzu. He enthusiastically endorsed it in the context of ways to secure victory despite being outnumbered by the enemy.  </a:t>
            </a:r>
            <a:endParaRPr sz="1225"/>
          </a:p>
          <a:p>
            <a:pPr indent="0" lvl="0" marL="0" rtl="0" algn="l">
              <a:lnSpc>
                <a:spcPct val="95000"/>
              </a:lnSpc>
              <a:spcBef>
                <a:spcPts val="1200"/>
              </a:spcBef>
              <a:spcAft>
                <a:spcPts val="1200"/>
              </a:spcAft>
              <a:buSzPts val="688"/>
              <a:buNone/>
            </a:pPr>
            <a:r>
              <a:rPr lang="en" sz="1225"/>
              <a:t>There are countless other citable examples of deception throughout military history. However, to get directly to the point, deception has been long recognised as an effective means of shifting the tide of battle. </a:t>
            </a:r>
            <a:endParaRPr sz="1225"/>
          </a:p>
        </p:txBody>
      </p:sp>
      <p:pic>
        <p:nvPicPr>
          <p:cNvPr id="69" name="Google Shape;69;p15"/>
          <p:cNvPicPr preferRelativeResize="0"/>
          <p:nvPr/>
        </p:nvPicPr>
        <p:blipFill>
          <a:blip r:embed="rId3">
            <a:alphaModFix/>
          </a:blip>
          <a:stretch>
            <a:fillRect/>
          </a:stretch>
        </p:blipFill>
        <p:spPr>
          <a:xfrm>
            <a:off x="6296275" y="152400"/>
            <a:ext cx="2695325" cy="2695325"/>
          </a:xfrm>
          <a:prstGeom prst="rect">
            <a:avLst/>
          </a:prstGeom>
          <a:noFill/>
          <a:ln>
            <a:noFill/>
          </a:ln>
        </p:spPr>
      </p:pic>
      <p:sp>
        <p:nvSpPr>
          <p:cNvPr id="70" name="Google Shape;70;p15"/>
          <p:cNvSpPr txBox="1"/>
          <p:nvPr>
            <p:ph type="title"/>
          </p:nvPr>
        </p:nvSpPr>
        <p:spPr>
          <a:xfrm>
            <a:off x="6296275" y="3158950"/>
            <a:ext cx="2695200" cy="1055700"/>
          </a:xfrm>
          <a:prstGeom prst="rect">
            <a:avLst/>
          </a:prstGeom>
          <a:solidFill>
            <a:srgbClr val="CC0000"/>
          </a:solidFill>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latin typeface="Impact"/>
                <a:ea typeface="Impact"/>
                <a:cs typeface="Impact"/>
                <a:sym typeface="Impact"/>
              </a:rPr>
              <a:t>The Science of Camouflage </a:t>
            </a:r>
            <a:endParaRPr>
              <a:solidFill>
                <a:schemeClr val="lt1"/>
              </a:solidFill>
              <a:latin typeface="Impact"/>
              <a:ea typeface="Impact"/>
              <a:cs typeface="Impact"/>
              <a:sym typeface="Impac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0" y="264100"/>
            <a:ext cx="9144000" cy="572700"/>
          </a:xfrm>
          <a:prstGeom prst="rect">
            <a:avLst/>
          </a:prstGeom>
          <a:solidFill>
            <a:srgbClr val="CC0000"/>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latin typeface="Impact"/>
                <a:ea typeface="Impact"/>
                <a:cs typeface="Impact"/>
                <a:sym typeface="Impact"/>
              </a:rPr>
              <a:t>The Science of </a:t>
            </a:r>
            <a:r>
              <a:rPr lang="en">
                <a:solidFill>
                  <a:schemeClr val="lt1"/>
                </a:solidFill>
                <a:latin typeface="Impact"/>
                <a:ea typeface="Impact"/>
                <a:cs typeface="Impact"/>
                <a:sym typeface="Impact"/>
              </a:rPr>
              <a:t>Camouflage</a:t>
            </a:r>
            <a:r>
              <a:rPr lang="en">
                <a:solidFill>
                  <a:schemeClr val="lt1"/>
                </a:solidFill>
                <a:latin typeface="Impact"/>
                <a:ea typeface="Impact"/>
                <a:cs typeface="Impact"/>
                <a:sym typeface="Impact"/>
              </a:rPr>
              <a:t> </a:t>
            </a:r>
            <a:endParaRPr>
              <a:solidFill>
                <a:schemeClr val="lt1"/>
              </a:solidFill>
              <a:latin typeface="Impact"/>
              <a:ea typeface="Impact"/>
              <a:cs typeface="Impact"/>
              <a:sym typeface="Impact"/>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Goal: </a:t>
            </a:r>
            <a:r>
              <a:rPr b="1" lang="en"/>
              <a:t>To explore the science behind camouflage and create a camouflage design demonstrating its effectiveness in different environments.</a:t>
            </a:r>
            <a:endParaRPr b="1"/>
          </a:p>
          <a:p>
            <a:pPr indent="0" lvl="0" marL="0" rtl="0" algn="l">
              <a:spcBef>
                <a:spcPts val="1200"/>
              </a:spcBef>
              <a:spcAft>
                <a:spcPts val="1200"/>
              </a:spcAft>
              <a:buNone/>
            </a:pPr>
            <a:r>
              <a:rPr b="1" lang="en"/>
              <a:t>Activity: </a:t>
            </a:r>
            <a:r>
              <a:rPr lang="en"/>
              <a:t>Start with a discussion about the science of camouflage and patterns to blend into surrounding. Then have students create their own pattern for a specific or selected </a:t>
            </a:r>
            <a:r>
              <a:rPr lang="en"/>
              <a:t>environment</a:t>
            </a:r>
            <a:r>
              <a:rPr lang="en"/>
              <a:t>.  </a:t>
            </a:r>
            <a:endParaRPr/>
          </a:p>
        </p:txBody>
      </p:sp>
      <p:pic>
        <p:nvPicPr>
          <p:cNvPr id="77" name="Google Shape;77;p16"/>
          <p:cNvPicPr preferRelativeResize="0"/>
          <p:nvPr/>
        </p:nvPicPr>
        <p:blipFill>
          <a:blip r:embed="rId3">
            <a:alphaModFix/>
          </a:blip>
          <a:stretch>
            <a:fillRect/>
          </a:stretch>
        </p:blipFill>
        <p:spPr>
          <a:xfrm>
            <a:off x="5110025" y="3052025"/>
            <a:ext cx="3896774" cy="1925225"/>
          </a:xfrm>
          <a:prstGeom prst="rect">
            <a:avLst/>
          </a:prstGeom>
          <a:noFill/>
          <a:ln>
            <a:noFill/>
          </a:ln>
        </p:spPr>
      </p:pic>
      <p:sp>
        <p:nvSpPr>
          <p:cNvPr id="78" name="Google Shape;78;p16"/>
          <p:cNvSpPr txBox="1"/>
          <p:nvPr/>
        </p:nvSpPr>
        <p:spPr>
          <a:xfrm>
            <a:off x="516950" y="3115600"/>
            <a:ext cx="4302300" cy="1585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i="1" lang="en" sz="1300">
                <a:solidFill>
                  <a:srgbClr val="0A0A0A"/>
                </a:solidFill>
                <a:highlight>
                  <a:srgbClr val="FFFFFF"/>
                </a:highlight>
              </a:rPr>
              <a:t>There are various ways by which soldiers can disguise themselves to either avoid an encounter with hostile forces or gain over them the element of surprise. The least effective disguise is a fake mustache. But among the very most effective disguises is camouflage, the purpose of which is to make soldiers and equipment less visible to enemy eyes. </a:t>
            </a:r>
            <a:endParaRPr i="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idx="1" type="body"/>
          </p:nvPr>
        </p:nvSpPr>
        <p:spPr>
          <a:xfrm>
            <a:off x="311700" y="1152475"/>
            <a:ext cx="3738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Students can use this to find things around your campus, classroom, or school that represent military activities, virtues, symbols, or science concepts.</a:t>
            </a:r>
            <a:endParaRPr/>
          </a:p>
          <a:p>
            <a:pPr indent="0" lvl="0" marL="0" rtl="0" algn="l">
              <a:spcBef>
                <a:spcPts val="1200"/>
              </a:spcBef>
              <a:spcAft>
                <a:spcPts val="1200"/>
              </a:spcAft>
              <a:buNone/>
            </a:pPr>
            <a:r>
              <a:rPr b="1" lang="en"/>
              <a:t>Task: </a:t>
            </a:r>
            <a:r>
              <a:rPr lang="en"/>
              <a:t>Take a picture of the representation and explain how or why this represents each.  </a:t>
            </a:r>
            <a:endParaRPr/>
          </a:p>
        </p:txBody>
      </p:sp>
      <p:sp>
        <p:nvSpPr>
          <p:cNvPr id="84" name="Google Shape;84;p17"/>
          <p:cNvSpPr txBox="1"/>
          <p:nvPr>
            <p:ph type="title"/>
          </p:nvPr>
        </p:nvSpPr>
        <p:spPr>
          <a:xfrm>
            <a:off x="0" y="264100"/>
            <a:ext cx="9144000" cy="572700"/>
          </a:xfrm>
          <a:prstGeom prst="rect">
            <a:avLst/>
          </a:prstGeom>
          <a:solidFill>
            <a:srgbClr val="CC0000"/>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latin typeface="Impact"/>
                <a:ea typeface="Impact"/>
                <a:cs typeface="Impact"/>
                <a:sym typeface="Impact"/>
              </a:rPr>
              <a:t>Bingo Activity </a:t>
            </a:r>
            <a:endParaRPr>
              <a:solidFill>
                <a:schemeClr val="lt1"/>
              </a:solidFill>
              <a:latin typeface="Impact"/>
              <a:ea typeface="Impact"/>
              <a:cs typeface="Impact"/>
              <a:sym typeface="Impact"/>
            </a:endParaRPr>
          </a:p>
        </p:txBody>
      </p:sp>
      <p:pic>
        <p:nvPicPr>
          <p:cNvPr id="85" name="Google Shape;85;p17"/>
          <p:cNvPicPr preferRelativeResize="0"/>
          <p:nvPr/>
        </p:nvPicPr>
        <p:blipFill>
          <a:blip r:embed="rId3">
            <a:alphaModFix/>
          </a:blip>
          <a:stretch>
            <a:fillRect/>
          </a:stretch>
        </p:blipFill>
        <p:spPr>
          <a:xfrm>
            <a:off x="4441800" y="118100"/>
            <a:ext cx="4409549" cy="49072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